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43"/>
  </p:notesMasterIdLst>
  <p:sldIdLst>
    <p:sldId id="256" r:id="rId2"/>
    <p:sldId id="257" r:id="rId3"/>
    <p:sldId id="258" r:id="rId4"/>
    <p:sldId id="292" r:id="rId5"/>
    <p:sldId id="293" r:id="rId6"/>
    <p:sldId id="294" r:id="rId7"/>
    <p:sldId id="259" r:id="rId8"/>
    <p:sldId id="260" r:id="rId9"/>
    <p:sldId id="297" r:id="rId10"/>
    <p:sldId id="261" r:id="rId11"/>
    <p:sldId id="264" r:id="rId12"/>
    <p:sldId id="295" r:id="rId13"/>
    <p:sldId id="296" r:id="rId14"/>
    <p:sldId id="262" r:id="rId15"/>
    <p:sldId id="263" r:id="rId16"/>
    <p:sldId id="269" r:id="rId17"/>
    <p:sldId id="270" r:id="rId18"/>
    <p:sldId id="271" r:id="rId19"/>
    <p:sldId id="272" r:id="rId20"/>
    <p:sldId id="273" r:id="rId21"/>
    <p:sldId id="274" r:id="rId22"/>
    <p:sldId id="275" r:id="rId23"/>
    <p:sldId id="265" r:id="rId24"/>
    <p:sldId id="291" r:id="rId25"/>
    <p:sldId id="276" r:id="rId26"/>
    <p:sldId id="284" r:id="rId27"/>
    <p:sldId id="277" r:id="rId28"/>
    <p:sldId id="266" r:id="rId29"/>
    <p:sldId id="267" r:id="rId30"/>
    <p:sldId id="268" r:id="rId31"/>
    <p:sldId id="278" r:id="rId32"/>
    <p:sldId id="279" r:id="rId33"/>
    <p:sldId id="280" r:id="rId34"/>
    <p:sldId id="285" r:id="rId35"/>
    <p:sldId id="281" r:id="rId36"/>
    <p:sldId id="282" r:id="rId37"/>
    <p:sldId id="287" r:id="rId38"/>
    <p:sldId id="288" r:id="rId39"/>
    <p:sldId id="289" r:id="rId40"/>
    <p:sldId id="290" r:id="rId41"/>
    <p:sldId id="283"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2787"/>
    <p:restoredTop sz="90877" autoAdjust="0"/>
  </p:normalViewPr>
  <p:slideViewPr>
    <p:cSldViewPr>
      <p:cViewPr varScale="1">
        <p:scale>
          <a:sx n="68" d="100"/>
          <a:sy n="68" d="100"/>
        </p:scale>
        <p:origin x="-1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EBC76EF-83EB-42C3-A756-7607558F55A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73B2AD-D290-4770-BFC6-9CA48E1EFD39}" type="slidenum">
              <a:rPr lang="en-US"/>
              <a:pPr/>
              <a:t>1</a:t>
            </a:fld>
            <a:endParaRPr lang="en-US"/>
          </a:p>
        </p:txBody>
      </p:sp>
      <p:sp>
        <p:nvSpPr>
          <p:cNvPr id="29698" name="Rectangle 1026"/>
          <p:cNvSpPr>
            <a:spLocks noGrp="1" noRot="1" noChangeAspect="1" noChangeArrowheads="1" noTextEdit="1"/>
          </p:cNvSpPr>
          <p:nvPr>
            <p:ph type="sldImg"/>
          </p:nvPr>
        </p:nvSpPr>
        <p:spPr>
          <a:ln/>
        </p:spPr>
      </p:sp>
      <p:sp>
        <p:nvSpPr>
          <p:cNvPr id="2969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D87B49F-4A52-43AD-AC9D-28AA9AB7298B}" type="slidenum">
              <a:rPr lang="en-US"/>
              <a:pPr/>
              <a:t>11</a:t>
            </a:fld>
            <a:endParaRPr lang="en-US"/>
          </a:p>
        </p:txBody>
      </p:sp>
      <p:sp>
        <p:nvSpPr>
          <p:cNvPr id="35842" name="Rectangle 1026"/>
          <p:cNvSpPr>
            <a:spLocks noGrp="1" noRot="1" noChangeAspect="1" noChangeArrowheads="1" noTextEdit="1"/>
          </p:cNvSpPr>
          <p:nvPr>
            <p:ph type="sldImg"/>
          </p:nvPr>
        </p:nvSpPr>
        <p:spPr>
          <a:ln/>
        </p:spPr>
      </p:sp>
      <p:sp>
        <p:nvSpPr>
          <p:cNvPr id="358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4BD1F21-BBF5-4829-A6C3-814D42A1BF5B}" type="slidenum">
              <a:rPr lang="en-US"/>
              <a:pPr/>
              <a:t>12</a:t>
            </a:fld>
            <a:endParaRPr lang="en-US"/>
          </a:p>
        </p:txBody>
      </p:sp>
      <p:sp>
        <p:nvSpPr>
          <p:cNvPr id="74754" name="Rectangle 1026"/>
          <p:cNvSpPr>
            <a:spLocks noGrp="1" noRot="1" noChangeAspect="1" noChangeArrowheads="1" noTextEdit="1"/>
          </p:cNvSpPr>
          <p:nvPr>
            <p:ph type="sldImg"/>
          </p:nvPr>
        </p:nvSpPr>
        <p:spPr>
          <a:ln/>
        </p:spPr>
      </p:sp>
      <p:sp>
        <p:nvSpPr>
          <p:cNvPr id="747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2CFFE66-9E33-4138-9B59-6631DA5114DF}" type="slidenum">
              <a:rPr lang="en-US"/>
              <a:pPr/>
              <a:t>13</a:t>
            </a:fld>
            <a:endParaRPr lang="en-US"/>
          </a:p>
        </p:txBody>
      </p:sp>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386151-A5EB-4849-AAAF-F704E4B68095}" type="slidenum">
              <a:rPr lang="en-US"/>
              <a:pPr/>
              <a:t>14</a:t>
            </a:fld>
            <a:endParaRPr lang="en-US"/>
          </a:p>
        </p:txBody>
      </p:sp>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3BF4B6-C560-49D6-BC95-33E4F8BC9F2E}" type="slidenum">
              <a:rPr lang="en-US"/>
              <a:pPr/>
              <a:t>15</a:t>
            </a:fld>
            <a:endParaRPr lang="en-US"/>
          </a:p>
        </p:txBody>
      </p:sp>
      <p:sp>
        <p:nvSpPr>
          <p:cNvPr id="37890" name="Rectangle 1026"/>
          <p:cNvSpPr>
            <a:spLocks noGrp="1" noRot="1" noChangeAspect="1" noChangeArrowheads="1" noTextEdit="1"/>
          </p:cNvSpPr>
          <p:nvPr>
            <p:ph type="sldImg"/>
          </p:nvPr>
        </p:nvSpPr>
        <p:spPr>
          <a:ln/>
        </p:spPr>
      </p:sp>
      <p:sp>
        <p:nvSpPr>
          <p:cNvPr id="378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D9947D-A938-4031-AD90-1C360A22F1B8}" type="slidenum">
              <a:rPr lang="en-US"/>
              <a:pPr/>
              <a:t>16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9D0C7DC-6BF7-4189-B954-EF767B90A64E}" type="slidenum">
              <a:rPr lang="en-US"/>
              <a:pPr/>
              <a:t>17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B236D77-AE29-453C-A605-71D213F0FA26}" type="slidenum">
              <a:rPr lang="en-US"/>
              <a:pPr/>
              <a:t>18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7DF0B57-B77E-4802-A916-0050677E6A1D}" type="slidenum">
              <a:rPr lang="en-US"/>
              <a:pPr/>
              <a:t>19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9E2BC4E-9867-4C05-A22E-A323B3F8E56C}" type="slidenum">
              <a:rPr lang="en-US"/>
              <a:pPr/>
              <a:t>20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F59B2B2-5169-465C-B8B2-54D83BAA8086}" type="slidenum">
              <a:rPr lang="en-US"/>
              <a:pPr/>
              <a:t>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65B7C1-40FB-49E8-8CF3-7961DF8BF86D}" type="slidenum">
              <a:rPr lang="en-US"/>
              <a:pPr/>
              <a:t>21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81E04A3-5F33-4B81-8E52-FF5C1A2FF750}" type="slidenum">
              <a:rPr lang="en-US"/>
              <a:pPr/>
              <a:t>22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5F41FB0-E0A7-4105-AC99-2649F62B2C7D}" type="slidenum">
              <a:rPr lang="en-US"/>
              <a:pPr/>
              <a:t>23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270D0D8-A8FA-4DD7-9828-88A2A73391D5}" type="slidenum">
              <a:rPr lang="en-US"/>
              <a:pPr/>
              <a:t>24</a:t>
            </a:fld>
            <a:endParaRPr lang="en-US"/>
          </a:p>
        </p:txBody>
      </p:sp>
      <p:sp>
        <p:nvSpPr>
          <p:cNvPr id="76802" name="Rectangle 1026"/>
          <p:cNvSpPr>
            <a:spLocks noGrp="1" noRot="1" noChangeAspect="1" noChangeArrowheads="1" noTextEdit="1"/>
          </p:cNvSpPr>
          <p:nvPr>
            <p:ph type="sldImg"/>
          </p:nvPr>
        </p:nvSpPr>
        <p:spPr>
          <a:ln/>
        </p:spPr>
      </p:sp>
      <p:sp>
        <p:nvSpPr>
          <p:cNvPr id="768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E2F68F7-AE87-41F7-8FB5-D6635458BE60}" type="slidenum">
              <a:rPr lang="en-US"/>
              <a:pPr/>
              <a:t>25</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F4AFF42-AE4B-4E87-982F-5322B30F1381}" type="slidenum">
              <a:rPr lang="en-US"/>
              <a:pPr/>
              <a:t>26</a:t>
            </a:fld>
            <a:endParaRPr lang="en-US"/>
          </a:p>
        </p:txBody>
      </p:sp>
      <p:sp>
        <p:nvSpPr>
          <p:cNvPr id="77826" name="Rectangle 1026"/>
          <p:cNvSpPr>
            <a:spLocks noGrp="1" noRot="1" noChangeAspect="1" noChangeArrowheads="1" noTextEdit="1"/>
          </p:cNvSpPr>
          <p:nvPr>
            <p:ph type="sldImg"/>
          </p:nvPr>
        </p:nvSpPr>
        <p:spPr>
          <a:ln/>
        </p:spPr>
      </p:sp>
      <p:sp>
        <p:nvSpPr>
          <p:cNvPr id="778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AB22034-9565-4F1B-BDD7-6E096FB50344}" type="slidenum">
              <a:rPr lang="en-US"/>
              <a:pPr/>
              <a:t>27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0735146-B2E2-438D-ADA8-0B8195F91D8F}" type="slidenum">
              <a:rPr lang="en-US"/>
              <a:pPr/>
              <a:t>28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F8ED0E-6E6B-49D7-83E9-9D6A62857C95}" type="slidenum">
              <a:rPr lang="en-US"/>
              <a:pPr/>
              <a:t>29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E2CF6DC-E80F-4EB7-9499-2D7B665371E6}" type="slidenum">
              <a:rPr lang="en-US"/>
              <a:pPr/>
              <a:t>30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A9D58B2-7C73-4BF9-938D-4C6ED5DA3C5F}" type="slidenum">
              <a:rPr lang="en-US"/>
              <a:pPr/>
              <a:t>3</a:t>
            </a:fld>
            <a:endParaRPr lang="en-US"/>
          </a:p>
        </p:txBody>
      </p:sp>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BDD67D3-4D7B-4064-8CC9-30FE6B1F259F}" type="slidenum">
              <a:rPr lang="en-US"/>
              <a:pPr/>
              <a:t>31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781ACC-1D38-4BD3-8CD1-6303013D0ED4}" type="slidenum">
              <a:rPr lang="en-US"/>
              <a:pPr/>
              <a:t>32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043E601-DCB4-42F2-8E11-002B9880722E}" type="slidenum">
              <a:rPr lang="en-US"/>
              <a:pPr/>
              <a:t>33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FD53FD1-C1C7-47A9-9D53-2D3AFD23CB3B}" type="slidenum">
              <a:rPr lang="en-US"/>
              <a:pPr/>
              <a:t>34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F8462FB-F48F-4D6B-B4FF-E145A0F6A633}" type="slidenum">
              <a:rPr lang="en-US"/>
              <a:pPr/>
              <a:t>35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7FE1027-1B48-4DB6-97B2-12A9088DA2A0}" type="slidenum">
              <a:rPr lang="en-US"/>
              <a:pPr/>
              <a:t>36</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99B157-2E2D-4024-BB94-A12B37D73EC5}" type="slidenum">
              <a:rPr lang="en-US"/>
              <a:pPr/>
              <a:t>37</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0F9451-2949-4C3F-88A8-0862590111F9}" type="slidenum">
              <a:rPr lang="en-US"/>
              <a:pPr/>
              <a:t>38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CD609FE-5793-4785-98B6-252C9BA98421}" type="slidenum">
              <a:rPr lang="en-US"/>
              <a:pPr/>
              <a:t>39</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85D9153-86E9-4ED3-8D5F-79FAA4AC94A6}" type="slidenum">
              <a:rPr lang="en-US"/>
              <a:pPr/>
              <a:t>40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9BCEF80-B272-463E-BA2A-B73F3E731B0C}" type="slidenum">
              <a:rPr lang="en-US"/>
              <a:pPr/>
              <a:t>4</a:t>
            </a:fld>
            <a:endParaRPr lang="en-US"/>
          </a:p>
        </p:txBody>
      </p:sp>
      <p:sp>
        <p:nvSpPr>
          <p:cNvPr id="71682" name="Rectangle 1026"/>
          <p:cNvSpPr>
            <a:spLocks noGrp="1" noRot="1" noChangeAspect="1" noChangeArrowheads="1" noTextEdit="1"/>
          </p:cNvSpPr>
          <p:nvPr>
            <p:ph type="sldImg"/>
          </p:nvPr>
        </p:nvSpPr>
        <p:spPr>
          <a:ln/>
        </p:spPr>
      </p:sp>
      <p:sp>
        <p:nvSpPr>
          <p:cNvPr id="7168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DDA0D35-74BA-4FA7-8406-96FD0FEB3957}" type="slidenum">
              <a:rPr lang="en-US"/>
              <a:pPr/>
              <a:t>41</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600D9F9-0560-4917-ADA3-ECA0846B8E53}" type="slidenum">
              <a:rPr lang="en-US"/>
              <a:pPr/>
              <a:t>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BD77557-B96C-4810-B2CA-6048CB1327DC}" type="slidenum">
              <a:rPr lang="en-US"/>
              <a:pPr/>
              <a:t>6</a:t>
            </a:fld>
            <a:endParaRPr lang="en-US"/>
          </a:p>
        </p:txBody>
      </p:sp>
      <p:sp>
        <p:nvSpPr>
          <p:cNvPr id="73730" name="Rectangle 1026"/>
          <p:cNvSpPr>
            <a:spLocks noGrp="1" noRot="1" noChangeAspect="1" noChangeArrowheads="1" noTextEdit="1"/>
          </p:cNvSpPr>
          <p:nvPr>
            <p:ph type="sldImg"/>
          </p:nvPr>
        </p:nvSpPr>
        <p:spPr>
          <a:ln/>
        </p:spPr>
      </p:sp>
      <p:sp>
        <p:nvSpPr>
          <p:cNvPr id="737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1A7F3D-9270-47BF-8ECF-6938843BAAC8}" type="slidenum">
              <a:rPr lang="en-US"/>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4549C26-9E79-44FF-B679-BB187DC2DB15}" type="slidenum">
              <a:rPr lang="en-US"/>
              <a:pPr/>
              <a:t>8</a:t>
            </a:fld>
            <a:endParaRPr lang="en-US"/>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A43AE3F-C269-4B57-8880-D16120717BB6}" type="slidenum">
              <a:rPr lang="en-US"/>
              <a:pPr/>
              <a:t>10</a:t>
            </a:fld>
            <a:endParaRPr lang="en-US"/>
          </a:p>
        </p:txBody>
      </p:sp>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EDD971D-45AF-4825-84D0-DF8874E092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6BF1FD-1C33-411A-BF6F-36066E47F5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30ADA63-E242-4581-9B91-4B17D3CB7F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D65616-15FE-4484-B222-8D2597B07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FE84CEA-76FB-4B71-8F17-579E2FB7FB2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AD9E58-E665-492D-94D4-55D3C8B832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57B9AA0-4600-4866-94FE-CB6897F7F3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3BD46BB-ED96-4051-9ADF-1DFAD71BB0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6E1EF3B-DC0F-4338-A62C-6AA73139D8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17F22F-6E03-4AAF-8F60-74CE0A4A8A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4A4BE0-A032-48D8-AFCC-24C1085B1FA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F4B8DA1-EB6B-4484-9D75-E91B73DCF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371600"/>
            <a:ext cx="7772400" cy="1112838"/>
          </a:xfrm>
        </p:spPr>
        <p:txBody>
          <a:bodyPr/>
          <a:lstStyle/>
          <a:p>
            <a:pPr algn="ctr"/>
            <a:r>
              <a:rPr lang="en-US"/>
              <a:t>Latin America</a:t>
            </a:r>
          </a:p>
        </p:txBody>
      </p:sp>
      <p:sp>
        <p:nvSpPr>
          <p:cNvPr id="2051" name="Rectangle 3"/>
          <p:cNvSpPr>
            <a:spLocks noGrp="1" noChangeArrowheads="1"/>
          </p:cNvSpPr>
          <p:nvPr>
            <p:ph type="subTitle" idx="1"/>
          </p:nvPr>
        </p:nvSpPr>
        <p:spPr>
          <a:xfrm>
            <a:off x="1371600" y="3886200"/>
            <a:ext cx="6400800" cy="990600"/>
          </a:xfrm>
        </p:spPr>
        <p:txBody>
          <a:bodyPr/>
          <a:lstStyle/>
          <a:p>
            <a:pPr algn="ctr"/>
            <a:r>
              <a:rPr lang="en-US"/>
              <a:t>Physical 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09600"/>
            <a:ext cx="7239000" cy="701040"/>
          </a:xfrm>
        </p:spPr>
        <p:txBody>
          <a:bodyPr/>
          <a:lstStyle/>
          <a:p>
            <a:pPr algn="ctr"/>
            <a:r>
              <a:rPr lang="en-US" dirty="0"/>
              <a:t>The Andes</a:t>
            </a:r>
          </a:p>
        </p:txBody>
      </p:sp>
      <p:sp>
        <p:nvSpPr>
          <p:cNvPr id="10243" name="Rectangle 3"/>
          <p:cNvSpPr>
            <a:spLocks noGrp="1" noChangeArrowheads="1"/>
          </p:cNvSpPr>
          <p:nvPr>
            <p:ph idx="1"/>
          </p:nvPr>
        </p:nvSpPr>
        <p:spPr>
          <a:xfrm>
            <a:off x="228600" y="1752600"/>
            <a:ext cx="7772400" cy="4114800"/>
          </a:xfrm>
        </p:spPr>
        <p:txBody>
          <a:bodyPr/>
          <a:lstStyle/>
          <a:p>
            <a:r>
              <a:rPr lang="en-US" dirty="0"/>
              <a:t>The Andes Mountains extend from </a:t>
            </a:r>
            <a:r>
              <a:rPr lang="en-US" u="sng" dirty="0"/>
              <a:t>Columbia</a:t>
            </a:r>
            <a:r>
              <a:rPr lang="en-US" dirty="0"/>
              <a:t> to the southern tip of Chile and they are over 4,000 miles long.  At some points the Andes are over </a:t>
            </a:r>
            <a:r>
              <a:rPr lang="en-US" u="sng" dirty="0"/>
              <a:t>300 miles wide </a:t>
            </a:r>
            <a:r>
              <a:rPr lang="en-US" dirty="0"/>
              <a:t>and large portions of Peru, Ecuador, Chile, and Bolivia have very high elevations.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k3southamerphys"/>
          <p:cNvPicPr>
            <a:picLocks noChangeAspect="1" noChangeArrowheads="1"/>
          </p:cNvPicPr>
          <p:nvPr/>
        </p:nvPicPr>
        <p:blipFill>
          <a:blip r:embed="rId3" cstate="print"/>
          <a:srcRect/>
          <a:stretch>
            <a:fillRect/>
          </a:stretch>
        </p:blipFill>
        <p:spPr bwMode="auto">
          <a:xfrm>
            <a:off x="2085975" y="381000"/>
            <a:ext cx="4619625" cy="61198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a:t>Altiplano</a:t>
            </a:r>
          </a:p>
        </p:txBody>
      </p:sp>
      <p:sp>
        <p:nvSpPr>
          <p:cNvPr id="69635" name="Rectangle 3"/>
          <p:cNvSpPr>
            <a:spLocks noGrp="1" noChangeArrowheads="1"/>
          </p:cNvSpPr>
          <p:nvPr>
            <p:ph idx="1"/>
          </p:nvPr>
        </p:nvSpPr>
        <p:spPr/>
        <p:txBody>
          <a:bodyPr/>
          <a:lstStyle/>
          <a:p>
            <a:r>
              <a:rPr lang="en-US" dirty="0"/>
              <a:t>Where the Andes are widest there are high flat plains called</a:t>
            </a:r>
            <a:r>
              <a:rPr lang="en-US" u="sng" dirty="0"/>
              <a:t> </a:t>
            </a:r>
            <a:r>
              <a:rPr lang="en-US" u="sng" dirty="0" err="1"/>
              <a:t>altiplanos</a:t>
            </a:r>
            <a:r>
              <a:rPr lang="en-US" dirty="0"/>
              <a:t>.  People live and farm in these areas but the </a:t>
            </a:r>
            <a:r>
              <a:rPr lang="en-US" u="sng" dirty="0"/>
              <a:t>temperature is cool all year long </a:t>
            </a:r>
            <a:r>
              <a:rPr lang="en-US" dirty="0"/>
              <a:t>and it can be difficult to grow food.</a:t>
            </a:r>
          </a:p>
        </p:txBody>
      </p:sp>
      <p:pic>
        <p:nvPicPr>
          <p:cNvPr id="6" name="Picture 5" descr="image4.jpg"/>
          <p:cNvPicPr>
            <a:picLocks noChangeAspect="1"/>
          </p:cNvPicPr>
          <p:nvPr/>
        </p:nvPicPr>
        <p:blipFill>
          <a:blip r:embed="rId3" cstate="print"/>
          <a:stretch>
            <a:fillRect/>
          </a:stretch>
        </p:blipFill>
        <p:spPr>
          <a:xfrm>
            <a:off x="330626" y="3733800"/>
            <a:ext cx="3560582" cy="2667000"/>
          </a:xfrm>
          <a:prstGeom prst="rect">
            <a:avLst/>
          </a:prstGeom>
        </p:spPr>
      </p:pic>
      <p:pic>
        <p:nvPicPr>
          <p:cNvPr id="7" name="Picture 6" descr="images4.jpg"/>
          <p:cNvPicPr>
            <a:picLocks noChangeAspect="1"/>
          </p:cNvPicPr>
          <p:nvPr/>
        </p:nvPicPr>
        <p:blipFill>
          <a:blip r:embed="rId4" cstate="print"/>
          <a:stretch>
            <a:fillRect/>
          </a:stretch>
        </p:blipFill>
        <p:spPr>
          <a:xfrm>
            <a:off x="4114800" y="3789772"/>
            <a:ext cx="3809167" cy="25348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smaltipl"/>
          <p:cNvPicPr>
            <a:picLocks noChangeAspect="1" noChangeArrowheads="1"/>
          </p:cNvPicPr>
          <p:nvPr/>
        </p:nvPicPr>
        <p:blipFill>
          <a:blip r:embed="rId3" cstate="print"/>
          <a:srcRect/>
          <a:stretch>
            <a:fillRect/>
          </a:stretch>
        </p:blipFill>
        <p:spPr bwMode="auto">
          <a:xfrm>
            <a:off x="1905000" y="304800"/>
            <a:ext cx="4618037" cy="6248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a:t>Sierra Madres</a:t>
            </a:r>
          </a:p>
        </p:txBody>
      </p:sp>
      <p:sp>
        <p:nvSpPr>
          <p:cNvPr id="11267" name="Rectangle 3"/>
          <p:cNvSpPr>
            <a:spLocks noGrp="1" noChangeArrowheads="1"/>
          </p:cNvSpPr>
          <p:nvPr>
            <p:ph idx="1"/>
          </p:nvPr>
        </p:nvSpPr>
        <p:spPr>
          <a:xfrm>
            <a:off x="1173163" y="1981200"/>
            <a:ext cx="7589837" cy="4114800"/>
          </a:xfrm>
        </p:spPr>
        <p:txBody>
          <a:bodyPr/>
          <a:lstStyle/>
          <a:p>
            <a:r>
              <a:rPr lang="en-US" dirty="0"/>
              <a:t>The Sierra Madre Oriental and Occidentals run along the east and west coast </a:t>
            </a:r>
            <a:r>
              <a:rPr lang="en-US" u="sng" dirty="0"/>
              <a:t>of Mexico</a:t>
            </a:r>
            <a:r>
              <a:rPr lang="en-US" dirty="0"/>
              <a:t>.  Between these two mountain ranges lie the </a:t>
            </a:r>
            <a:r>
              <a:rPr lang="en-US" u="sng" dirty="0"/>
              <a:t>Mexican Plateau.</a:t>
            </a:r>
          </a:p>
        </p:txBody>
      </p:sp>
      <p:pic>
        <p:nvPicPr>
          <p:cNvPr id="5" name="Picture 4" descr="Sierra Madre 1.jpg"/>
          <p:cNvPicPr>
            <a:picLocks noChangeAspect="1"/>
          </p:cNvPicPr>
          <p:nvPr/>
        </p:nvPicPr>
        <p:blipFill>
          <a:blip r:embed="rId3" cstate="print"/>
          <a:stretch>
            <a:fillRect/>
          </a:stretch>
        </p:blipFill>
        <p:spPr>
          <a:xfrm>
            <a:off x="152400" y="3657600"/>
            <a:ext cx="7620000" cy="29908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a:t>Highlands</a:t>
            </a:r>
          </a:p>
        </p:txBody>
      </p:sp>
      <p:sp>
        <p:nvSpPr>
          <p:cNvPr id="12291" name="Rectangle 3"/>
          <p:cNvSpPr>
            <a:spLocks noGrp="1" noChangeArrowheads="1"/>
          </p:cNvSpPr>
          <p:nvPr>
            <p:ph idx="1"/>
          </p:nvPr>
        </p:nvSpPr>
        <p:spPr/>
        <p:txBody>
          <a:bodyPr/>
          <a:lstStyle/>
          <a:p>
            <a:r>
              <a:rPr lang="en-US" dirty="0"/>
              <a:t>The </a:t>
            </a:r>
            <a:r>
              <a:rPr lang="en-US" u="sng" dirty="0"/>
              <a:t>Brazilian Highlands </a:t>
            </a:r>
            <a:r>
              <a:rPr lang="en-US" dirty="0"/>
              <a:t>are a geographic region that covers most of eastern, central, and southern Brazil.  This area has rolling hills and a </a:t>
            </a:r>
            <a:r>
              <a:rPr lang="en-US" u="sng" dirty="0"/>
              <a:t>tropical wet and dry climate zone.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a:t>Rivers and Waterways</a:t>
            </a:r>
          </a:p>
        </p:txBody>
      </p:sp>
      <p:sp>
        <p:nvSpPr>
          <p:cNvPr id="18435" name="Rectangle 3"/>
          <p:cNvSpPr>
            <a:spLocks noGrp="1" noChangeArrowheads="1"/>
          </p:cNvSpPr>
          <p:nvPr>
            <p:ph idx="1"/>
          </p:nvPr>
        </p:nvSpPr>
        <p:spPr/>
        <p:txBody>
          <a:bodyPr/>
          <a:lstStyle/>
          <a:p>
            <a:pPr marL="609600" indent="-609600"/>
            <a:r>
              <a:rPr lang="en-US" dirty="0"/>
              <a:t>A few important rivers and waterways are:</a:t>
            </a:r>
          </a:p>
          <a:p>
            <a:pPr marL="609600" indent="-609600">
              <a:buFont typeface="Arial" charset="0"/>
              <a:buAutoNum type="alphaUcPeriod"/>
            </a:pPr>
            <a:r>
              <a:rPr lang="en-US" u="sng" dirty="0"/>
              <a:t>The Amazon River</a:t>
            </a:r>
          </a:p>
          <a:p>
            <a:pPr marL="609600" indent="-609600">
              <a:buFont typeface="Arial" charset="0"/>
              <a:buAutoNum type="alphaUcPeriod"/>
            </a:pPr>
            <a:r>
              <a:rPr lang="en-US" u="sng" dirty="0"/>
              <a:t>The Rio Grande</a:t>
            </a:r>
          </a:p>
          <a:p>
            <a:pPr marL="609600" indent="-609600">
              <a:buFont typeface="Arial" charset="0"/>
              <a:buAutoNum type="alphaUcPeriod"/>
            </a:pPr>
            <a:r>
              <a:rPr lang="en-US" u="sng" dirty="0"/>
              <a:t>The Orinoco</a:t>
            </a:r>
          </a:p>
          <a:p>
            <a:pPr marL="609600" indent="-609600">
              <a:buFont typeface="Arial" charset="0"/>
              <a:buAutoNum type="alphaUcPeriod"/>
            </a:pPr>
            <a:r>
              <a:rPr lang="en-US" u="sng" dirty="0"/>
              <a:t>The Parana</a:t>
            </a:r>
          </a:p>
          <a:p>
            <a:pPr marL="609600" indent="-609600">
              <a:buFont typeface="Arial" charset="0"/>
              <a:buAutoNum type="alphaUcPeriod"/>
            </a:pPr>
            <a:r>
              <a:rPr lang="en-US" u="sng" dirty="0"/>
              <a:t>The Panama Canal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a:t>The Amazon River</a:t>
            </a:r>
          </a:p>
        </p:txBody>
      </p:sp>
      <p:sp>
        <p:nvSpPr>
          <p:cNvPr id="19459" name="Rectangle 3"/>
          <p:cNvSpPr>
            <a:spLocks noGrp="1" noChangeArrowheads="1"/>
          </p:cNvSpPr>
          <p:nvPr>
            <p:ph idx="1"/>
          </p:nvPr>
        </p:nvSpPr>
        <p:spPr/>
        <p:txBody>
          <a:bodyPr/>
          <a:lstStyle/>
          <a:p>
            <a:r>
              <a:rPr lang="en-US" dirty="0"/>
              <a:t>The Amazon River is located in South America and it drains a large area that is known as the </a:t>
            </a:r>
            <a:r>
              <a:rPr lang="en-US" u="sng" dirty="0"/>
              <a:t>Amazon Basin</a:t>
            </a:r>
            <a:r>
              <a:rPr lang="en-US" dirty="0"/>
              <a:t>.  The Amazon has many </a:t>
            </a:r>
            <a:r>
              <a:rPr lang="en-US" u="sng" dirty="0"/>
              <a:t>tributaries</a:t>
            </a:r>
            <a:r>
              <a:rPr lang="en-US" dirty="0"/>
              <a:t>, which are smaller rivers that flow into a larger river.</a:t>
            </a:r>
          </a:p>
        </p:txBody>
      </p:sp>
      <p:pic>
        <p:nvPicPr>
          <p:cNvPr id="51202" name="Picture 2" descr="http://sciencecastle.com/sc/app/webroot/img/articles/137.jpg"/>
          <p:cNvPicPr>
            <a:picLocks noChangeAspect="1" noChangeArrowheads="1"/>
          </p:cNvPicPr>
          <p:nvPr/>
        </p:nvPicPr>
        <p:blipFill>
          <a:blip r:embed="rId3"/>
          <a:srcRect/>
          <a:stretch>
            <a:fillRect/>
          </a:stretch>
        </p:blipFill>
        <p:spPr bwMode="auto">
          <a:xfrm>
            <a:off x="1905000" y="3733800"/>
            <a:ext cx="4648200" cy="295794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Amazon_river_basin"/>
          <p:cNvPicPr>
            <a:picLocks noChangeAspect="1" noChangeArrowheads="1"/>
          </p:cNvPicPr>
          <p:nvPr/>
        </p:nvPicPr>
        <p:blipFill>
          <a:blip r:embed="rId3" cstate="print"/>
          <a:srcRect/>
          <a:stretch>
            <a:fillRect/>
          </a:stretch>
        </p:blipFill>
        <p:spPr bwMode="auto">
          <a:xfrm>
            <a:off x="457200" y="381000"/>
            <a:ext cx="7162800" cy="60404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a:t>The Amazon River</a:t>
            </a:r>
          </a:p>
        </p:txBody>
      </p:sp>
      <p:sp>
        <p:nvSpPr>
          <p:cNvPr id="21507" name="Rectangle 3"/>
          <p:cNvSpPr>
            <a:spLocks noGrp="1" noChangeArrowheads="1"/>
          </p:cNvSpPr>
          <p:nvPr>
            <p:ph idx="1"/>
          </p:nvPr>
        </p:nvSpPr>
        <p:spPr/>
        <p:txBody>
          <a:bodyPr/>
          <a:lstStyle/>
          <a:p>
            <a:r>
              <a:rPr lang="en-US"/>
              <a:t>Much of the Amazon River is </a:t>
            </a:r>
            <a:r>
              <a:rPr lang="en-US" u="sng"/>
              <a:t>navigable</a:t>
            </a:r>
            <a:r>
              <a:rPr lang="en-US"/>
              <a:t>, which means large boats can travel up it to transport goods to the cities located along its banks.</a:t>
            </a:r>
          </a:p>
        </p:txBody>
      </p:sp>
      <p:pic>
        <p:nvPicPr>
          <p:cNvPr id="47106" name="Picture 2" descr="http://4.bp.blogspot.com/-Au2TSTO9JCY/TnLe05NGWPI/AAAAAAAAAP4/EeMs9WYeL34/s1600/amazon_river_b.jpg"/>
          <p:cNvPicPr>
            <a:picLocks noChangeAspect="1" noChangeArrowheads="1"/>
          </p:cNvPicPr>
          <p:nvPr/>
        </p:nvPicPr>
        <p:blipFill>
          <a:blip r:embed="rId3"/>
          <a:srcRect/>
          <a:stretch>
            <a:fillRect/>
          </a:stretch>
        </p:blipFill>
        <p:spPr bwMode="auto">
          <a:xfrm>
            <a:off x="2209800" y="3048000"/>
            <a:ext cx="4876800" cy="3657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7239000" cy="1143000"/>
          </a:xfrm>
        </p:spPr>
        <p:txBody>
          <a:bodyPr/>
          <a:lstStyle/>
          <a:p>
            <a:pPr algn="ctr"/>
            <a:r>
              <a:rPr lang="en-US" dirty="0"/>
              <a:t>Regions</a:t>
            </a:r>
          </a:p>
        </p:txBody>
      </p:sp>
      <p:sp>
        <p:nvSpPr>
          <p:cNvPr id="7171" name="Rectangle 3"/>
          <p:cNvSpPr>
            <a:spLocks noGrp="1" noChangeArrowheads="1"/>
          </p:cNvSpPr>
          <p:nvPr>
            <p:ph idx="1"/>
          </p:nvPr>
        </p:nvSpPr>
        <p:spPr>
          <a:xfrm>
            <a:off x="152400" y="1609416"/>
            <a:ext cx="3276600" cy="4029384"/>
          </a:xfrm>
        </p:spPr>
        <p:txBody>
          <a:bodyPr>
            <a:normAutofit/>
          </a:bodyPr>
          <a:lstStyle/>
          <a:p>
            <a:r>
              <a:rPr lang="en-US" dirty="0"/>
              <a:t>Latin America can be divided into separate regions based on physical geography or cultural geography.</a:t>
            </a:r>
          </a:p>
        </p:txBody>
      </p:sp>
      <p:sp>
        <p:nvSpPr>
          <p:cNvPr id="80898" name="AutoShape 2" descr="http://upload.wikimedia.org/wikipedia/commons/6/62/Latin_America_region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0" name="AutoShape 4" descr="http://upload.wikimedia.org/wikipedia/commons/6/62/Latin_America_region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2" name="AutoShape 6" descr="http://upload.wikimedia.org/wikipedia/commons/6/62/Latin_America_region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4" name="AutoShape 8" descr="http://upload.wikimedia.org/wikipedia/commons/6/62/Latin_America_region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6" name="AutoShape 10" descr="http://upload.wikimedia.org/wikipedia/commons/6/62/Latin_America_region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0908" name="Picture 12" descr="File:Latin America regions.svg"/>
          <p:cNvPicPr>
            <a:picLocks noChangeAspect="1" noChangeArrowheads="1"/>
          </p:cNvPicPr>
          <p:nvPr/>
        </p:nvPicPr>
        <p:blipFill>
          <a:blip r:embed="rId3"/>
          <a:srcRect/>
          <a:stretch>
            <a:fillRect/>
          </a:stretch>
        </p:blipFill>
        <p:spPr bwMode="auto">
          <a:xfrm>
            <a:off x="3200400" y="838200"/>
            <a:ext cx="4572000" cy="571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7239000" cy="1143000"/>
          </a:xfrm>
        </p:spPr>
        <p:txBody>
          <a:bodyPr/>
          <a:lstStyle/>
          <a:p>
            <a:pPr algn="ctr"/>
            <a:r>
              <a:rPr lang="en-US" dirty="0"/>
              <a:t>The Rio Grande</a:t>
            </a:r>
          </a:p>
        </p:txBody>
      </p:sp>
      <p:sp>
        <p:nvSpPr>
          <p:cNvPr id="22531" name="Rectangle 3"/>
          <p:cNvSpPr>
            <a:spLocks noGrp="1" noChangeArrowheads="1"/>
          </p:cNvSpPr>
          <p:nvPr>
            <p:ph idx="1"/>
          </p:nvPr>
        </p:nvSpPr>
        <p:spPr>
          <a:xfrm>
            <a:off x="457200" y="914400"/>
            <a:ext cx="7239000" cy="4846320"/>
          </a:xfrm>
        </p:spPr>
        <p:txBody>
          <a:bodyPr/>
          <a:lstStyle/>
          <a:p>
            <a:r>
              <a:rPr lang="en-US" dirty="0"/>
              <a:t>The Rio Grande is a good example of how a river can be a </a:t>
            </a:r>
            <a:r>
              <a:rPr lang="en-US" u="sng" dirty="0"/>
              <a:t>physical barrier </a:t>
            </a:r>
            <a:r>
              <a:rPr lang="en-US" dirty="0"/>
              <a:t>between two countries.  Part of the Rio Grande is a border between the </a:t>
            </a:r>
            <a:r>
              <a:rPr lang="en-US" u="sng" dirty="0"/>
              <a:t>United States and Mexico</a:t>
            </a:r>
            <a:r>
              <a:rPr lang="en-US" dirty="0"/>
              <a:t>.</a:t>
            </a:r>
          </a:p>
        </p:txBody>
      </p:sp>
      <p:pic>
        <p:nvPicPr>
          <p:cNvPr id="45058" name="Picture 2" descr="http://www.dkbb.org/vacations/taos/RioGrandeRiver1.jpg"/>
          <p:cNvPicPr>
            <a:picLocks noChangeAspect="1" noChangeArrowheads="1"/>
          </p:cNvPicPr>
          <p:nvPr/>
        </p:nvPicPr>
        <p:blipFill>
          <a:blip r:embed="rId3"/>
          <a:srcRect/>
          <a:stretch>
            <a:fillRect/>
          </a:stretch>
        </p:blipFill>
        <p:spPr bwMode="auto">
          <a:xfrm>
            <a:off x="1371600" y="2667000"/>
            <a:ext cx="5943600" cy="3962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04800"/>
            <a:ext cx="7772400" cy="1143000"/>
          </a:xfrm>
        </p:spPr>
        <p:txBody>
          <a:bodyPr/>
          <a:lstStyle/>
          <a:p>
            <a:pPr algn="ctr"/>
            <a:r>
              <a:rPr lang="en-US" dirty="0"/>
              <a:t>The Panama Canal</a:t>
            </a:r>
          </a:p>
        </p:txBody>
      </p:sp>
      <p:sp>
        <p:nvSpPr>
          <p:cNvPr id="23555" name="Rectangle 3"/>
          <p:cNvSpPr>
            <a:spLocks noGrp="1" noChangeArrowheads="1"/>
          </p:cNvSpPr>
          <p:nvPr>
            <p:ph idx="1"/>
          </p:nvPr>
        </p:nvSpPr>
        <p:spPr>
          <a:xfrm>
            <a:off x="304800" y="914400"/>
            <a:ext cx="7772400" cy="2514600"/>
          </a:xfrm>
        </p:spPr>
        <p:txBody>
          <a:bodyPr/>
          <a:lstStyle/>
          <a:p>
            <a:r>
              <a:rPr lang="en-US" dirty="0"/>
              <a:t>The </a:t>
            </a:r>
            <a:r>
              <a:rPr lang="en-US" u="sng" dirty="0"/>
              <a:t>Panama Canal </a:t>
            </a:r>
            <a:r>
              <a:rPr lang="en-US" dirty="0"/>
              <a:t>is an important waterway that cuts through the isthmus of Panama.  The canal is human made and was completed in 1914.  The canal eliminated the long trip </a:t>
            </a:r>
            <a:r>
              <a:rPr lang="en-US" u="sng" dirty="0"/>
              <a:t>around Cape Horn</a:t>
            </a:r>
            <a:r>
              <a:rPr lang="en-US" dirty="0"/>
              <a:t>, the southernmost tip of South America.</a:t>
            </a:r>
          </a:p>
        </p:txBody>
      </p:sp>
      <p:pic>
        <p:nvPicPr>
          <p:cNvPr id="43010" name="Picture 2" descr="http://www.mondoexplorer.com/panama/images/Panamacanal.jpg"/>
          <p:cNvPicPr>
            <a:picLocks noChangeAspect="1" noChangeArrowheads="1"/>
          </p:cNvPicPr>
          <p:nvPr/>
        </p:nvPicPr>
        <p:blipFill>
          <a:blip r:embed="rId3"/>
          <a:srcRect/>
          <a:stretch>
            <a:fillRect/>
          </a:stretch>
        </p:blipFill>
        <p:spPr bwMode="auto">
          <a:xfrm>
            <a:off x="2209800" y="3048000"/>
            <a:ext cx="5334000" cy="356044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anama_Canal_Rough_Diagram"/>
          <p:cNvPicPr>
            <a:picLocks noChangeAspect="1" noChangeArrowheads="1"/>
          </p:cNvPicPr>
          <p:nvPr/>
        </p:nvPicPr>
        <p:blipFill>
          <a:blip r:embed="rId3" cstate="print"/>
          <a:srcRect/>
          <a:stretch>
            <a:fillRect/>
          </a:stretch>
        </p:blipFill>
        <p:spPr bwMode="auto">
          <a:xfrm>
            <a:off x="838200" y="152400"/>
            <a:ext cx="6781800" cy="653887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dirty="0"/>
              <a:t>Climate</a:t>
            </a:r>
          </a:p>
        </p:txBody>
      </p:sp>
      <p:sp>
        <p:nvSpPr>
          <p:cNvPr id="14339" name="Rectangle 3"/>
          <p:cNvSpPr>
            <a:spLocks noGrp="1" noChangeArrowheads="1"/>
          </p:cNvSpPr>
          <p:nvPr>
            <p:ph idx="1"/>
          </p:nvPr>
        </p:nvSpPr>
        <p:spPr>
          <a:xfrm>
            <a:off x="685800" y="1905000"/>
            <a:ext cx="6400800" cy="5541336"/>
          </a:xfrm>
        </p:spPr>
        <p:txBody>
          <a:bodyPr/>
          <a:lstStyle/>
          <a:p>
            <a:pPr marL="609600" indent="-609600"/>
            <a:r>
              <a:rPr lang="en-US" dirty="0"/>
              <a:t>Most of Latin America is in the </a:t>
            </a:r>
            <a:r>
              <a:rPr lang="en-US" u="sng" dirty="0"/>
              <a:t>low latitudes</a:t>
            </a:r>
            <a:r>
              <a:rPr lang="en-US" dirty="0"/>
              <a:t>.  The two predominant climate zones in Latin America are:</a:t>
            </a:r>
          </a:p>
          <a:p>
            <a:pPr marL="609600" indent="-609600">
              <a:buFont typeface="Arial" charset="0"/>
              <a:buAutoNum type="alphaUcPeriod"/>
            </a:pPr>
            <a:r>
              <a:rPr lang="en-US" u="sng" dirty="0"/>
              <a:t>Tropical Wet</a:t>
            </a:r>
          </a:p>
          <a:p>
            <a:pPr marL="609600" indent="-609600">
              <a:buFont typeface="Arial" charset="0"/>
              <a:buAutoNum type="alphaUcPeriod"/>
            </a:pPr>
            <a:r>
              <a:rPr lang="en-US" u="sng" dirty="0"/>
              <a:t>Tropical Wet and Dry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en-US"/>
              <a:t>Climate</a:t>
            </a:r>
          </a:p>
        </p:txBody>
      </p:sp>
      <p:sp>
        <p:nvSpPr>
          <p:cNvPr id="65539" name="Rectangle 3"/>
          <p:cNvSpPr>
            <a:spLocks noGrp="1" noChangeArrowheads="1"/>
          </p:cNvSpPr>
          <p:nvPr>
            <p:ph idx="1"/>
          </p:nvPr>
        </p:nvSpPr>
        <p:spPr/>
        <p:txBody>
          <a:bodyPr/>
          <a:lstStyle/>
          <a:p>
            <a:r>
              <a:rPr lang="en-US" sz="2800" dirty="0"/>
              <a:t>The equator runs through </a:t>
            </a:r>
            <a:r>
              <a:rPr lang="en-US" sz="2800" u="sng" dirty="0"/>
              <a:t>Ecuador and Brazil</a:t>
            </a:r>
            <a:r>
              <a:rPr lang="en-US" sz="2800" dirty="0"/>
              <a:t>.  The area near the equator is known as the </a:t>
            </a:r>
            <a:r>
              <a:rPr lang="en-US" sz="2800" u="sng" dirty="0"/>
              <a:t>low latitudes </a:t>
            </a:r>
            <a:r>
              <a:rPr lang="en-US" sz="2800" dirty="0"/>
              <a:t>and is warm all year.</a:t>
            </a:r>
          </a:p>
          <a:p>
            <a:r>
              <a:rPr lang="en-US" sz="2800" dirty="0"/>
              <a:t>The seasons in South America are reversed from our seasons because they are in the Southern Hemisphere.  When it is winter in Virginia it is summer in Argentina.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a:t>Climate</a:t>
            </a:r>
          </a:p>
        </p:txBody>
      </p:sp>
      <p:sp>
        <p:nvSpPr>
          <p:cNvPr id="25603" name="Rectangle 3"/>
          <p:cNvSpPr>
            <a:spLocks noGrp="1" noChangeArrowheads="1"/>
          </p:cNvSpPr>
          <p:nvPr>
            <p:ph idx="1"/>
          </p:nvPr>
        </p:nvSpPr>
        <p:spPr/>
        <p:txBody>
          <a:bodyPr/>
          <a:lstStyle/>
          <a:p>
            <a:r>
              <a:rPr lang="en-US" dirty="0"/>
              <a:t>A </a:t>
            </a:r>
            <a:r>
              <a:rPr lang="en-US" u="sng" dirty="0"/>
              <a:t>tropical wet </a:t>
            </a:r>
            <a:r>
              <a:rPr lang="en-US" dirty="0"/>
              <a:t>climate zone gets precipitation on a daily basis and a high temperature.  Tropical </a:t>
            </a:r>
            <a:r>
              <a:rPr lang="en-US" u="sng" dirty="0"/>
              <a:t>rainforests</a:t>
            </a:r>
            <a:r>
              <a:rPr lang="en-US" dirty="0"/>
              <a:t> grow in tropical wet climate zones.</a:t>
            </a:r>
          </a:p>
          <a:p>
            <a:r>
              <a:rPr lang="en-US" dirty="0"/>
              <a:t>A large portion of Brazil, Venezuela, Columbia, and Central America have a tropical wet climate.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equatorialclimograph"/>
          <p:cNvPicPr>
            <a:picLocks noChangeAspect="1" noChangeArrowheads="1"/>
          </p:cNvPicPr>
          <p:nvPr/>
        </p:nvPicPr>
        <p:blipFill>
          <a:blip r:embed="rId3" cstate="print"/>
          <a:srcRect/>
          <a:stretch>
            <a:fillRect/>
          </a:stretch>
        </p:blipFill>
        <p:spPr bwMode="auto">
          <a:xfrm>
            <a:off x="1219200" y="304800"/>
            <a:ext cx="5327650" cy="6096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7239000" cy="624840"/>
          </a:xfrm>
        </p:spPr>
        <p:txBody>
          <a:bodyPr/>
          <a:lstStyle/>
          <a:p>
            <a:pPr algn="ctr"/>
            <a:r>
              <a:rPr lang="en-US" dirty="0"/>
              <a:t>Climate</a:t>
            </a:r>
          </a:p>
        </p:txBody>
      </p:sp>
      <p:sp>
        <p:nvSpPr>
          <p:cNvPr id="26627" name="Rectangle 3"/>
          <p:cNvSpPr>
            <a:spLocks noGrp="1" noChangeArrowheads="1"/>
          </p:cNvSpPr>
          <p:nvPr>
            <p:ph idx="1"/>
          </p:nvPr>
        </p:nvSpPr>
        <p:spPr>
          <a:xfrm>
            <a:off x="152400" y="838200"/>
            <a:ext cx="3429000" cy="5029200"/>
          </a:xfrm>
        </p:spPr>
        <p:txBody>
          <a:bodyPr/>
          <a:lstStyle/>
          <a:p>
            <a:r>
              <a:rPr lang="en-US" dirty="0"/>
              <a:t>Tropical wet and dry climates have a </a:t>
            </a:r>
            <a:r>
              <a:rPr lang="en-US" u="sng" dirty="0"/>
              <a:t>rainy season and dry season</a:t>
            </a:r>
            <a:r>
              <a:rPr lang="en-US" dirty="0"/>
              <a:t>.  Normally, this type of climate zone has grasslands.  A large portion of Brazil is tropical wet and dry.</a:t>
            </a:r>
          </a:p>
        </p:txBody>
      </p:sp>
      <p:pic>
        <p:nvPicPr>
          <p:cNvPr id="6" name="Picture 2" descr="South America Climate Map"/>
          <p:cNvPicPr>
            <a:picLocks noChangeAspect="1" noChangeArrowheads="1"/>
          </p:cNvPicPr>
          <p:nvPr/>
        </p:nvPicPr>
        <p:blipFill>
          <a:blip r:embed="rId3"/>
          <a:srcRect/>
          <a:stretch>
            <a:fillRect/>
          </a:stretch>
        </p:blipFill>
        <p:spPr bwMode="auto">
          <a:xfrm>
            <a:off x="3657600" y="838200"/>
            <a:ext cx="4191000" cy="5532121"/>
          </a:xfrm>
          <a:prstGeom prst="rect">
            <a:avLst/>
          </a:prstGeom>
          <a:noFill/>
        </p:spPr>
      </p:pic>
      <p:pic>
        <p:nvPicPr>
          <p:cNvPr id="7" name="Picture 4" descr="south america climate chart"/>
          <p:cNvPicPr>
            <a:picLocks noChangeAspect="1" noChangeArrowheads="1"/>
          </p:cNvPicPr>
          <p:nvPr/>
        </p:nvPicPr>
        <p:blipFill>
          <a:blip r:embed="rId4"/>
          <a:srcRect/>
          <a:stretch>
            <a:fillRect/>
          </a:stretch>
        </p:blipFill>
        <p:spPr bwMode="auto">
          <a:xfrm>
            <a:off x="304800" y="5105400"/>
            <a:ext cx="4124032" cy="1447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a:t>Climate</a:t>
            </a:r>
          </a:p>
        </p:txBody>
      </p:sp>
      <p:sp>
        <p:nvSpPr>
          <p:cNvPr id="15363" name="Rectangle 3"/>
          <p:cNvSpPr>
            <a:spLocks noGrp="1" noChangeArrowheads="1"/>
          </p:cNvSpPr>
          <p:nvPr>
            <p:ph idx="1"/>
          </p:nvPr>
        </p:nvSpPr>
        <p:spPr/>
        <p:txBody>
          <a:bodyPr/>
          <a:lstStyle/>
          <a:p>
            <a:pPr marL="609600" indent="-609600"/>
            <a:r>
              <a:rPr lang="en-US" dirty="0"/>
              <a:t>Some parts of Latin America are dry.</a:t>
            </a:r>
          </a:p>
          <a:p>
            <a:pPr marL="609600" indent="-609600">
              <a:buFont typeface="Arial" charset="0"/>
              <a:buAutoNum type="alphaUcPeriod"/>
            </a:pPr>
            <a:r>
              <a:rPr lang="en-US" dirty="0"/>
              <a:t>Most of Mexico has an </a:t>
            </a:r>
            <a:r>
              <a:rPr lang="en-US" u="sng" dirty="0"/>
              <a:t>arid to semi-arid climate zone.</a:t>
            </a:r>
          </a:p>
          <a:p>
            <a:pPr marL="609600" indent="-609600">
              <a:buFont typeface="Arial" charset="0"/>
              <a:buAutoNum type="alphaUcPeriod"/>
            </a:pPr>
            <a:r>
              <a:rPr lang="en-US" dirty="0"/>
              <a:t>The west coast of Latin America has a desert called the </a:t>
            </a:r>
            <a:r>
              <a:rPr lang="en-US" u="sng" dirty="0"/>
              <a:t>Atacama Desert</a:t>
            </a:r>
            <a:r>
              <a:rPr lang="en-US" dirty="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dirty="0"/>
              <a:t>Climate</a:t>
            </a:r>
          </a:p>
        </p:txBody>
      </p:sp>
      <p:sp>
        <p:nvSpPr>
          <p:cNvPr id="16387" name="Rectangle 3"/>
          <p:cNvSpPr>
            <a:spLocks noGrp="1" noChangeArrowheads="1"/>
          </p:cNvSpPr>
          <p:nvPr>
            <p:ph idx="1"/>
          </p:nvPr>
        </p:nvSpPr>
        <p:spPr/>
        <p:txBody>
          <a:bodyPr/>
          <a:lstStyle/>
          <a:p>
            <a:r>
              <a:rPr lang="en-US" dirty="0"/>
              <a:t>The Atacama Desert is created by </a:t>
            </a:r>
            <a:r>
              <a:rPr lang="en-US" u="sng" dirty="0" err="1"/>
              <a:t>orographic</a:t>
            </a:r>
            <a:r>
              <a:rPr lang="en-US" u="sng" dirty="0"/>
              <a:t> precipitation</a:t>
            </a:r>
            <a:r>
              <a:rPr lang="en-US" dirty="0"/>
              <a:t>, which is caused by mountains.  The Andes Mountains block rain clouds and create a rain shadow.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a:t>Regions</a:t>
            </a:r>
          </a:p>
        </p:txBody>
      </p:sp>
      <p:sp>
        <p:nvSpPr>
          <p:cNvPr id="8195" name="Rectangle 3"/>
          <p:cNvSpPr>
            <a:spLocks noGrp="1" noChangeArrowheads="1"/>
          </p:cNvSpPr>
          <p:nvPr>
            <p:ph idx="1"/>
          </p:nvPr>
        </p:nvSpPr>
        <p:spPr>
          <a:xfrm>
            <a:off x="304800" y="1981200"/>
            <a:ext cx="7772400" cy="1143000"/>
          </a:xfrm>
        </p:spPr>
        <p:txBody>
          <a:bodyPr/>
          <a:lstStyle/>
          <a:p>
            <a:pPr marL="609600" indent="-609600"/>
            <a:r>
              <a:rPr lang="en-US" dirty="0"/>
              <a:t>If we look at physical geography Latin America has four distinct regions:</a:t>
            </a:r>
          </a:p>
        </p:txBody>
      </p:sp>
      <p:sp>
        <p:nvSpPr>
          <p:cNvPr id="8196" name="Text Box 4"/>
          <p:cNvSpPr txBox="1">
            <a:spLocks noChangeArrowheads="1"/>
          </p:cNvSpPr>
          <p:nvPr/>
        </p:nvSpPr>
        <p:spPr bwMode="auto">
          <a:xfrm>
            <a:off x="1828800" y="3714750"/>
            <a:ext cx="3562001" cy="2062103"/>
          </a:xfrm>
          <a:prstGeom prst="rect">
            <a:avLst/>
          </a:prstGeom>
          <a:noFill/>
          <a:ln w="9525">
            <a:noFill/>
            <a:miter lim="800000"/>
            <a:headEnd/>
            <a:tailEnd/>
          </a:ln>
        </p:spPr>
        <p:txBody>
          <a:bodyPr wrap="none">
            <a:spAutoFit/>
          </a:bodyPr>
          <a:lstStyle/>
          <a:p>
            <a:pPr marL="457200" indent="-457200">
              <a:buFont typeface="Arial" charset="0"/>
              <a:buAutoNum type="alphaUcPeriod"/>
            </a:pPr>
            <a:r>
              <a:rPr lang="en-US" sz="3200" u="sng" dirty="0"/>
              <a:t>Mexico</a:t>
            </a:r>
          </a:p>
          <a:p>
            <a:pPr marL="457200" indent="-457200">
              <a:buFont typeface="Arial" charset="0"/>
              <a:buAutoNum type="alphaUcPeriod"/>
            </a:pPr>
            <a:r>
              <a:rPr lang="en-US" sz="3200" u="sng" dirty="0"/>
              <a:t>Central America</a:t>
            </a:r>
          </a:p>
          <a:p>
            <a:pPr marL="457200" indent="-457200">
              <a:buFont typeface="Arial" charset="0"/>
              <a:buAutoNum type="alphaUcPeriod"/>
            </a:pPr>
            <a:r>
              <a:rPr lang="en-US" sz="3200" u="sng" dirty="0"/>
              <a:t>The Caribbean</a:t>
            </a:r>
          </a:p>
          <a:p>
            <a:pPr marL="457200" indent="-457200">
              <a:buFont typeface="Arial" charset="0"/>
              <a:buAutoNum type="alphaUcPeriod"/>
            </a:pPr>
            <a:r>
              <a:rPr lang="en-US" sz="3200" u="sng" dirty="0"/>
              <a:t>South America</a:t>
            </a:r>
            <a:endParaRPr lang="en-US" u="sng" dirty="0"/>
          </a:p>
        </p:txBody>
      </p:sp>
      <p:sp>
        <p:nvSpPr>
          <p:cNvPr id="78850" name="AutoShape 2" descr="http://upload.wikimedia.org/wikipedia/commons/6/62/Latin_America_region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ainshadow_copy"/>
          <p:cNvPicPr>
            <a:picLocks noChangeAspect="1" noChangeArrowheads="1"/>
          </p:cNvPicPr>
          <p:nvPr/>
        </p:nvPicPr>
        <p:blipFill>
          <a:blip r:embed="rId3" cstate="print"/>
          <a:srcRect/>
          <a:stretch>
            <a:fillRect/>
          </a:stretch>
        </p:blipFill>
        <p:spPr bwMode="auto">
          <a:xfrm>
            <a:off x="228600" y="838200"/>
            <a:ext cx="7710487" cy="4352925"/>
          </a:xfrm>
          <a:prstGeom prst="rect">
            <a:avLst/>
          </a:prstGeom>
          <a:noFill/>
        </p:spPr>
      </p:pic>
      <p:sp>
        <p:nvSpPr>
          <p:cNvPr id="4" name="Rectangle 2"/>
          <p:cNvSpPr>
            <a:spLocks noGrp="1" noChangeArrowheads="1"/>
          </p:cNvSpPr>
          <p:nvPr>
            <p:ph type="title"/>
          </p:nvPr>
        </p:nvSpPr>
        <p:spPr>
          <a:xfrm>
            <a:off x="457200" y="228600"/>
            <a:ext cx="7239000" cy="624840"/>
          </a:xfrm>
        </p:spPr>
        <p:txBody>
          <a:bodyPr/>
          <a:lstStyle/>
          <a:p>
            <a:pPr algn="ctr"/>
            <a:r>
              <a:rPr lang="en-US" dirty="0" err="1" smtClean="0"/>
              <a:t>Orographic</a:t>
            </a:r>
            <a:r>
              <a:rPr lang="en-US" dirty="0" smtClean="0"/>
              <a:t> precipitation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a:t>Vegetation</a:t>
            </a:r>
          </a:p>
        </p:txBody>
      </p:sp>
      <p:sp>
        <p:nvSpPr>
          <p:cNvPr id="27651" name="Rectangle 3"/>
          <p:cNvSpPr>
            <a:spLocks noGrp="1" noChangeArrowheads="1"/>
          </p:cNvSpPr>
          <p:nvPr>
            <p:ph idx="1"/>
          </p:nvPr>
        </p:nvSpPr>
        <p:spPr/>
        <p:txBody>
          <a:bodyPr/>
          <a:lstStyle/>
          <a:p>
            <a:r>
              <a:rPr lang="en-US" u="sng" dirty="0"/>
              <a:t>Tropical rainforest</a:t>
            </a:r>
          </a:p>
          <a:p>
            <a:r>
              <a:rPr lang="en-US" u="sng" dirty="0"/>
              <a:t>Pampas - Temperate grassland located in Argentina.</a:t>
            </a:r>
          </a:p>
          <a:p>
            <a:r>
              <a:rPr lang="en-US" u="sng" dirty="0"/>
              <a:t>Llanos - Tropical grassland located in Colombia and Venezuela</a:t>
            </a:r>
            <a:r>
              <a:rPr lang="en-US" dirty="0"/>
              <a:t>.</a:t>
            </a:r>
          </a:p>
          <a:p>
            <a:r>
              <a:rPr lang="en-US" dirty="0" err="1"/>
              <a:t>Cerrados</a:t>
            </a:r>
            <a:r>
              <a:rPr lang="en-US" dirty="0"/>
              <a:t> - Tropical grasslands located in Brazil.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grassland_map_small"/>
          <p:cNvPicPr>
            <a:picLocks noChangeAspect="1" noChangeArrowheads="1"/>
          </p:cNvPicPr>
          <p:nvPr/>
        </p:nvPicPr>
        <p:blipFill>
          <a:blip r:embed="rId3" cstate="print"/>
          <a:srcRect/>
          <a:stretch>
            <a:fillRect/>
          </a:stretch>
        </p:blipFill>
        <p:spPr bwMode="auto">
          <a:xfrm>
            <a:off x="1371600" y="152400"/>
            <a:ext cx="5486400" cy="655737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map"/>
          <p:cNvPicPr>
            <a:picLocks noChangeAspect="1" noChangeArrowheads="1"/>
          </p:cNvPicPr>
          <p:nvPr/>
        </p:nvPicPr>
        <p:blipFill>
          <a:blip r:embed="rId3" cstate="print"/>
          <a:srcRect/>
          <a:stretch>
            <a:fillRect/>
          </a:stretch>
        </p:blipFill>
        <p:spPr bwMode="auto">
          <a:xfrm>
            <a:off x="304800" y="609600"/>
            <a:ext cx="7620000" cy="562133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457200"/>
            <a:ext cx="7239000" cy="685800"/>
          </a:xfrm>
        </p:spPr>
        <p:txBody>
          <a:bodyPr/>
          <a:lstStyle/>
          <a:p>
            <a:pPr algn="ctr"/>
            <a:r>
              <a:rPr lang="en-US" dirty="0"/>
              <a:t>Vertical </a:t>
            </a:r>
            <a:r>
              <a:rPr lang="en-US" dirty="0" err="1"/>
              <a:t>Zonation</a:t>
            </a:r>
            <a:endParaRPr lang="en-US" dirty="0"/>
          </a:p>
        </p:txBody>
      </p:sp>
      <p:sp>
        <p:nvSpPr>
          <p:cNvPr id="59395" name="Rectangle 3"/>
          <p:cNvSpPr>
            <a:spLocks noGrp="1" noChangeArrowheads="1"/>
          </p:cNvSpPr>
          <p:nvPr>
            <p:ph idx="1"/>
          </p:nvPr>
        </p:nvSpPr>
        <p:spPr>
          <a:xfrm>
            <a:off x="152400" y="1524000"/>
            <a:ext cx="7848600" cy="4648200"/>
          </a:xfrm>
        </p:spPr>
        <p:txBody>
          <a:bodyPr>
            <a:normAutofit/>
          </a:bodyPr>
          <a:lstStyle/>
          <a:p>
            <a:r>
              <a:rPr lang="en-US" u="sng" dirty="0"/>
              <a:t>Vertical </a:t>
            </a:r>
            <a:r>
              <a:rPr lang="en-US" u="sng" dirty="0" err="1"/>
              <a:t>zonation</a:t>
            </a:r>
            <a:r>
              <a:rPr lang="en-US" dirty="0"/>
              <a:t> is the idea that different types of plants grow at different elevations because the temperature becomes colder as you gain elevation.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vertical"/>
          <p:cNvPicPr>
            <a:picLocks noChangeAspect="1" noChangeArrowheads="1"/>
          </p:cNvPicPr>
          <p:nvPr/>
        </p:nvPicPr>
        <p:blipFill>
          <a:blip r:embed="rId3" cstate="print"/>
          <a:srcRect/>
          <a:stretch>
            <a:fillRect/>
          </a:stretch>
        </p:blipFill>
        <p:spPr bwMode="auto">
          <a:xfrm>
            <a:off x="941388" y="519885"/>
            <a:ext cx="6069012" cy="6338115"/>
          </a:xfrm>
          <a:prstGeom prst="rect">
            <a:avLst/>
          </a:prstGeom>
          <a:noFill/>
        </p:spPr>
      </p:pic>
      <p:sp>
        <p:nvSpPr>
          <p:cNvPr id="3" name="Rectangle 2"/>
          <p:cNvSpPr>
            <a:spLocks noGrp="1" noChangeArrowheads="1"/>
          </p:cNvSpPr>
          <p:nvPr>
            <p:ph type="title"/>
          </p:nvPr>
        </p:nvSpPr>
        <p:spPr>
          <a:xfrm>
            <a:off x="457200" y="0"/>
            <a:ext cx="7239000" cy="685800"/>
          </a:xfrm>
        </p:spPr>
        <p:txBody>
          <a:bodyPr/>
          <a:lstStyle/>
          <a:p>
            <a:pPr algn="ctr"/>
            <a:r>
              <a:rPr lang="en-US" dirty="0"/>
              <a:t>Vertical </a:t>
            </a:r>
            <a:r>
              <a:rPr lang="en-US" dirty="0" err="1"/>
              <a:t>Zonation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altzona"/>
          <p:cNvPicPr>
            <a:picLocks noChangeAspect="1" noChangeArrowheads="1"/>
          </p:cNvPicPr>
          <p:nvPr/>
        </p:nvPicPr>
        <p:blipFill>
          <a:blip r:embed="rId3" cstate="print"/>
          <a:srcRect/>
          <a:stretch>
            <a:fillRect/>
          </a:stretch>
        </p:blipFill>
        <p:spPr bwMode="auto">
          <a:xfrm>
            <a:off x="533400" y="1143000"/>
            <a:ext cx="7391400" cy="509428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a:t>Natural Disasters</a:t>
            </a:r>
          </a:p>
        </p:txBody>
      </p:sp>
      <p:sp>
        <p:nvSpPr>
          <p:cNvPr id="61443" name="Rectangle 3"/>
          <p:cNvSpPr>
            <a:spLocks noGrp="1" noChangeArrowheads="1"/>
          </p:cNvSpPr>
          <p:nvPr>
            <p:ph idx="1"/>
          </p:nvPr>
        </p:nvSpPr>
        <p:spPr/>
        <p:txBody>
          <a:bodyPr/>
          <a:lstStyle/>
          <a:p>
            <a:r>
              <a:rPr lang="en-US" dirty="0"/>
              <a:t>Latin America has many </a:t>
            </a:r>
            <a:r>
              <a:rPr lang="en-US" u="sng" dirty="0"/>
              <a:t>earthquakes</a:t>
            </a:r>
            <a:r>
              <a:rPr lang="en-US" dirty="0"/>
              <a:t> and </a:t>
            </a:r>
            <a:r>
              <a:rPr lang="en-US" u="sng" dirty="0"/>
              <a:t>volcanoes</a:t>
            </a:r>
            <a:r>
              <a:rPr lang="en-US" dirty="0"/>
              <a:t> because part of it is located on the </a:t>
            </a:r>
            <a:r>
              <a:rPr lang="en-US" u="sng" dirty="0"/>
              <a:t>Ring of Fire</a:t>
            </a:r>
            <a:r>
              <a:rPr lang="en-US" dirty="0"/>
              <a:t>.  In general, Peru, Ecuador, Chile, and the west coast of Mexico have many active volcanoes.  The Caribbean Sea also has many volcanoes.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800px-Pacific_Ring_of_Fire"/>
          <p:cNvPicPr>
            <a:picLocks noChangeAspect="1" noChangeArrowheads="1"/>
          </p:cNvPicPr>
          <p:nvPr/>
        </p:nvPicPr>
        <p:blipFill>
          <a:blip r:embed="rId3" cstate="print"/>
          <a:srcRect/>
          <a:stretch>
            <a:fillRect/>
          </a:stretch>
        </p:blipFill>
        <p:spPr bwMode="auto">
          <a:xfrm>
            <a:off x="175354" y="457200"/>
            <a:ext cx="7825646" cy="579942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Map_mexico_volcanoes"/>
          <p:cNvPicPr>
            <a:picLocks noChangeAspect="1" noChangeArrowheads="1"/>
          </p:cNvPicPr>
          <p:nvPr/>
        </p:nvPicPr>
        <p:blipFill>
          <a:blip r:embed="rId3" cstate="print"/>
          <a:srcRect/>
          <a:stretch>
            <a:fillRect/>
          </a:stretch>
        </p:blipFill>
        <p:spPr bwMode="auto">
          <a:xfrm>
            <a:off x="76200" y="609599"/>
            <a:ext cx="8001000" cy="510922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en-US" dirty="0"/>
              <a:t>The Caribbean Islands</a:t>
            </a:r>
          </a:p>
        </p:txBody>
      </p:sp>
      <p:sp>
        <p:nvSpPr>
          <p:cNvPr id="66563" name="Rectangle 3"/>
          <p:cNvSpPr>
            <a:spLocks noGrp="1" noChangeArrowheads="1"/>
          </p:cNvSpPr>
          <p:nvPr>
            <p:ph idx="1"/>
          </p:nvPr>
        </p:nvSpPr>
        <p:spPr>
          <a:xfrm>
            <a:off x="228600" y="1524000"/>
            <a:ext cx="7772400" cy="4114800"/>
          </a:xfrm>
        </p:spPr>
        <p:txBody>
          <a:bodyPr/>
          <a:lstStyle/>
          <a:p>
            <a:pPr marL="609600" indent="-609600"/>
            <a:r>
              <a:rPr lang="en-US" dirty="0"/>
              <a:t>The Caribbean Islands are </a:t>
            </a:r>
            <a:r>
              <a:rPr lang="en-US" u="sng" dirty="0"/>
              <a:t>archipelagoes</a:t>
            </a:r>
            <a:r>
              <a:rPr lang="en-US" dirty="0"/>
              <a:t> or groups of islands.  The major</a:t>
            </a:r>
            <a:r>
              <a:rPr lang="en-US" u="sng" dirty="0"/>
              <a:t> archipelagoes </a:t>
            </a:r>
            <a:r>
              <a:rPr lang="en-US" dirty="0"/>
              <a:t>are:</a:t>
            </a:r>
          </a:p>
          <a:p>
            <a:pPr marL="609600" indent="-609600">
              <a:buFont typeface="Arial" charset="0"/>
              <a:buAutoNum type="alphaUcPeriod"/>
            </a:pPr>
            <a:r>
              <a:rPr lang="en-US" u="sng" dirty="0"/>
              <a:t>The Greater Antilles </a:t>
            </a:r>
            <a:r>
              <a:rPr lang="en-US" dirty="0"/>
              <a:t>- Cuba, Jamaica, Hispaniola (Composed of Haiti and the Dominican Republic), and Puerto Rico</a:t>
            </a:r>
          </a:p>
          <a:p>
            <a:pPr marL="609600" indent="-609600">
              <a:buFont typeface="Arial" charset="0"/>
              <a:buAutoNum type="alphaUcPeriod"/>
            </a:pPr>
            <a:r>
              <a:rPr lang="en-US" u="sng" dirty="0"/>
              <a:t>The Lesser Antilles</a:t>
            </a:r>
          </a:p>
        </p:txBody>
      </p:sp>
      <p:sp>
        <p:nvSpPr>
          <p:cNvPr id="66564" name="Text Box 4"/>
          <p:cNvSpPr txBox="1">
            <a:spLocks noChangeArrowheads="1"/>
          </p:cNvSpPr>
          <p:nvPr/>
        </p:nvSpPr>
        <p:spPr bwMode="auto">
          <a:xfrm>
            <a:off x="457200" y="6019800"/>
            <a:ext cx="7300913" cy="457200"/>
          </a:xfrm>
          <a:prstGeom prst="rect">
            <a:avLst/>
          </a:prstGeom>
          <a:noFill/>
          <a:ln w="9525">
            <a:noFill/>
            <a:miter lim="800000"/>
            <a:headEnd/>
            <a:tailEnd/>
          </a:ln>
        </p:spPr>
        <p:txBody>
          <a:bodyPr wrap="none">
            <a:spAutoFit/>
          </a:bodyPr>
          <a:lstStyle/>
          <a:p>
            <a:r>
              <a:rPr lang="en-US" dirty="0"/>
              <a:t>Think of some other archipelagoes around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amond(in)">
                                      <p:cBhvr>
                                        <p:cTn id="7" dur="2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a:t>El Nino</a:t>
            </a:r>
          </a:p>
        </p:txBody>
      </p:sp>
      <p:sp>
        <p:nvSpPr>
          <p:cNvPr id="64515" name="Rectangle 3"/>
          <p:cNvSpPr>
            <a:spLocks noGrp="1" noChangeArrowheads="1"/>
          </p:cNvSpPr>
          <p:nvPr>
            <p:ph idx="1"/>
          </p:nvPr>
        </p:nvSpPr>
        <p:spPr/>
        <p:txBody>
          <a:bodyPr/>
          <a:lstStyle/>
          <a:p>
            <a:r>
              <a:rPr lang="en-US"/>
              <a:t>El Nino is a variation in the ocean and atmospheric temperatures in the Pacific Ocean.  When the ocean temperature increases it causes ocean currents to reverse direction and can impact the weather in Latin America in many different ways.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climate_impacts_of_el_ni_o_phenomenon_in_latin_america_and_the_caribbean_large"/>
          <p:cNvPicPr>
            <a:picLocks noChangeAspect="1" noChangeArrowheads="1"/>
          </p:cNvPicPr>
          <p:nvPr/>
        </p:nvPicPr>
        <p:blipFill>
          <a:blip r:embed="rId3" cstate="print"/>
          <a:srcRect/>
          <a:stretch>
            <a:fillRect/>
          </a:stretch>
        </p:blipFill>
        <p:spPr bwMode="auto">
          <a:xfrm>
            <a:off x="1522413" y="96837"/>
            <a:ext cx="5335587" cy="66087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1028" descr="LocationGreaterAntilles"/>
          <p:cNvPicPr>
            <a:picLocks noChangeAspect="1" noChangeArrowheads="1"/>
          </p:cNvPicPr>
          <p:nvPr/>
        </p:nvPicPr>
        <p:blipFill>
          <a:blip r:embed="rId3" cstate="print"/>
          <a:srcRect/>
          <a:stretch>
            <a:fillRect/>
          </a:stretch>
        </p:blipFill>
        <p:spPr bwMode="auto">
          <a:xfrm>
            <a:off x="228600" y="533400"/>
            <a:ext cx="7467600" cy="5419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1028" descr="LocationLesserAntilles"/>
          <p:cNvPicPr>
            <a:picLocks noChangeAspect="1" noChangeArrowheads="1"/>
          </p:cNvPicPr>
          <p:nvPr/>
        </p:nvPicPr>
        <p:blipFill>
          <a:blip r:embed="rId3" cstate="print"/>
          <a:srcRect/>
          <a:stretch>
            <a:fillRect/>
          </a:stretch>
        </p:blipFill>
        <p:spPr bwMode="auto">
          <a:xfrm>
            <a:off x="304800" y="685800"/>
            <a:ext cx="7543800" cy="54752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algn="ctr"/>
            <a:r>
              <a:rPr lang="en-US"/>
              <a:t>Regions</a:t>
            </a:r>
          </a:p>
        </p:txBody>
      </p:sp>
      <p:sp>
        <p:nvSpPr>
          <p:cNvPr id="1027" name="Rectangle 3"/>
          <p:cNvSpPr>
            <a:spLocks noGrp="1" noChangeArrowheads="1"/>
          </p:cNvSpPr>
          <p:nvPr>
            <p:ph idx="1"/>
          </p:nvPr>
        </p:nvSpPr>
        <p:spPr/>
        <p:txBody>
          <a:bodyPr/>
          <a:lstStyle/>
          <a:p>
            <a:pPr marL="609600" indent="-609600"/>
            <a:r>
              <a:rPr lang="en-US" dirty="0"/>
              <a:t>If we look at language Latin America can be roughly divided into:</a:t>
            </a:r>
          </a:p>
          <a:p>
            <a:pPr marL="609600" indent="-609600">
              <a:buFont typeface="Arial" charset="0"/>
              <a:buAutoNum type="alphaUcPeriod"/>
            </a:pPr>
            <a:r>
              <a:rPr lang="en-US" u="sng" dirty="0"/>
              <a:t>Spanish speaking countries</a:t>
            </a:r>
          </a:p>
          <a:p>
            <a:pPr marL="609600" indent="-609600">
              <a:buFont typeface="Arial" charset="0"/>
              <a:buAutoNum type="alphaUcPeriod"/>
            </a:pPr>
            <a:r>
              <a:rPr lang="en-US" u="sng" dirty="0"/>
              <a:t>Portuguese speaking countries</a:t>
            </a:r>
          </a:p>
          <a:p>
            <a:pPr marL="609600" indent="-609600">
              <a:buFont typeface="Arial" charset="0"/>
              <a:buAutoNum type="alphaUcPeriod"/>
            </a:pPr>
            <a:r>
              <a:rPr lang="en-US" dirty="0"/>
              <a:t>Other European languages such as English, French, and Dutch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838200"/>
            <a:ext cx="7239000" cy="624840"/>
          </a:xfrm>
        </p:spPr>
        <p:txBody>
          <a:bodyPr/>
          <a:lstStyle/>
          <a:p>
            <a:pPr algn="ctr"/>
            <a:r>
              <a:rPr lang="en-US" dirty="0"/>
              <a:t>Mountains</a:t>
            </a:r>
          </a:p>
        </p:txBody>
      </p:sp>
      <p:sp>
        <p:nvSpPr>
          <p:cNvPr id="9219" name="Rectangle 3"/>
          <p:cNvSpPr>
            <a:spLocks noGrp="1" noChangeArrowheads="1"/>
          </p:cNvSpPr>
          <p:nvPr>
            <p:ph idx="1"/>
          </p:nvPr>
        </p:nvSpPr>
        <p:spPr/>
        <p:txBody>
          <a:bodyPr/>
          <a:lstStyle/>
          <a:p>
            <a:pPr marL="609600" indent="-609600"/>
            <a:r>
              <a:rPr lang="en-US" dirty="0"/>
              <a:t>Latin America has several large mountain ranges such as:</a:t>
            </a:r>
          </a:p>
          <a:p>
            <a:pPr marL="609600" indent="-609600">
              <a:buFont typeface="Arial" charset="0"/>
              <a:buAutoNum type="alphaUcPeriod"/>
            </a:pPr>
            <a:r>
              <a:rPr lang="en-US" u="sng" dirty="0"/>
              <a:t>The Andes</a:t>
            </a:r>
          </a:p>
          <a:p>
            <a:pPr marL="609600" indent="-609600">
              <a:buFont typeface="Arial" charset="0"/>
              <a:buAutoNum type="alphaUcPeriod"/>
            </a:pPr>
            <a:r>
              <a:rPr lang="en-US" u="sng" dirty="0"/>
              <a:t>The Sierra Madre Occidental and Orientals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24840"/>
          </a:xfrm>
        </p:spPr>
        <p:txBody>
          <a:bodyPr/>
          <a:lstStyle/>
          <a:p>
            <a:pPr algn="ctr"/>
            <a:r>
              <a:rPr lang="en-US" dirty="0" smtClean="0"/>
              <a:t>mountains</a:t>
            </a:r>
            <a:endParaRPr lang="en-US" dirty="0"/>
          </a:p>
        </p:txBody>
      </p:sp>
      <p:pic>
        <p:nvPicPr>
          <p:cNvPr id="4" name="Content Placeholder 3" descr="32027-004-F12952E1.jpg"/>
          <p:cNvPicPr>
            <a:picLocks noGrp="1" noChangeAspect="1"/>
          </p:cNvPicPr>
          <p:nvPr>
            <p:ph idx="1"/>
          </p:nvPr>
        </p:nvPicPr>
        <p:blipFill>
          <a:blip r:embed="rId2" cstate="print"/>
          <a:stretch>
            <a:fillRect/>
          </a:stretch>
        </p:blipFill>
        <p:spPr>
          <a:xfrm>
            <a:off x="3962400" y="3810000"/>
            <a:ext cx="3723090" cy="2721241"/>
          </a:xfrm>
        </p:spPr>
      </p:pic>
      <p:pic>
        <p:nvPicPr>
          <p:cNvPr id="5" name="Picture 4" descr="images2.jpg"/>
          <p:cNvPicPr>
            <a:picLocks noChangeAspect="1"/>
          </p:cNvPicPr>
          <p:nvPr/>
        </p:nvPicPr>
        <p:blipFill>
          <a:blip r:embed="rId3" cstate="print"/>
          <a:stretch>
            <a:fillRect/>
          </a:stretch>
        </p:blipFill>
        <p:spPr>
          <a:xfrm>
            <a:off x="4038600" y="1188616"/>
            <a:ext cx="3581400" cy="2383259"/>
          </a:xfrm>
          <a:prstGeom prst="rect">
            <a:avLst/>
          </a:prstGeom>
        </p:spPr>
      </p:pic>
      <p:pic>
        <p:nvPicPr>
          <p:cNvPr id="6" name="Picture 5" descr="images.jpg"/>
          <p:cNvPicPr>
            <a:picLocks noChangeAspect="1"/>
          </p:cNvPicPr>
          <p:nvPr/>
        </p:nvPicPr>
        <p:blipFill>
          <a:blip r:embed="rId4" cstate="print"/>
          <a:stretch>
            <a:fillRect/>
          </a:stretch>
        </p:blipFill>
        <p:spPr>
          <a:xfrm>
            <a:off x="152400" y="1715220"/>
            <a:ext cx="3641270" cy="384738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2760</TotalTime>
  <Words>889</Words>
  <Application>Microsoft Office PowerPoint</Application>
  <PresentationFormat>On-screen Show (4:3)</PresentationFormat>
  <Paragraphs>119</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Opulent</vt:lpstr>
      <vt:lpstr>Latin America</vt:lpstr>
      <vt:lpstr>Regions</vt:lpstr>
      <vt:lpstr>Regions</vt:lpstr>
      <vt:lpstr>The Caribbean Islands</vt:lpstr>
      <vt:lpstr>Slide 5</vt:lpstr>
      <vt:lpstr>Slide 6</vt:lpstr>
      <vt:lpstr>Regions</vt:lpstr>
      <vt:lpstr>Mountains</vt:lpstr>
      <vt:lpstr>mountains</vt:lpstr>
      <vt:lpstr>The Andes</vt:lpstr>
      <vt:lpstr>Slide 11</vt:lpstr>
      <vt:lpstr>Altiplano</vt:lpstr>
      <vt:lpstr>Slide 13</vt:lpstr>
      <vt:lpstr>Sierra Madres</vt:lpstr>
      <vt:lpstr>Highlands</vt:lpstr>
      <vt:lpstr>Rivers and Waterways</vt:lpstr>
      <vt:lpstr>The Amazon River</vt:lpstr>
      <vt:lpstr>Slide 18</vt:lpstr>
      <vt:lpstr>The Amazon River</vt:lpstr>
      <vt:lpstr>The Rio Grande</vt:lpstr>
      <vt:lpstr>The Panama Canal</vt:lpstr>
      <vt:lpstr>Slide 22</vt:lpstr>
      <vt:lpstr>Climate</vt:lpstr>
      <vt:lpstr>Climate</vt:lpstr>
      <vt:lpstr>Climate</vt:lpstr>
      <vt:lpstr>Slide 26</vt:lpstr>
      <vt:lpstr>Climate</vt:lpstr>
      <vt:lpstr>Climate</vt:lpstr>
      <vt:lpstr>Climate</vt:lpstr>
      <vt:lpstr>Orographic precipitation</vt:lpstr>
      <vt:lpstr>Vegetation</vt:lpstr>
      <vt:lpstr>Slide 32</vt:lpstr>
      <vt:lpstr>Slide 33</vt:lpstr>
      <vt:lpstr>Vertical Zonation</vt:lpstr>
      <vt:lpstr>Vertical Zonation</vt:lpstr>
      <vt:lpstr>Slide 36</vt:lpstr>
      <vt:lpstr>Natural Disasters</vt:lpstr>
      <vt:lpstr>Slide 38</vt:lpstr>
      <vt:lpstr>Slide 39</vt:lpstr>
      <vt:lpstr>El Nino</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dc:title>
  <dc:creator>Arram Dreyer</dc:creator>
  <cp:lastModifiedBy>john papasideris</cp:lastModifiedBy>
  <cp:revision>56</cp:revision>
  <dcterms:created xsi:type="dcterms:W3CDTF">2008-07-14T17:57:35Z</dcterms:created>
  <dcterms:modified xsi:type="dcterms:W3CDTF">2012-11-01T15:14:33Z</dcterms:modified>
</cp:coreProperties>
</file>